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74"/>
  </p:notesMasterIdLst>
  <p:sldIdLst>
    <p:sldId id="333" r:id="rId2"/>
    <p:sldId id="335" r:id="rId3"/>
    <p:sldId id="256" r:id="rId4"/>
    <p:sldId id="257" r:id="rId5"/>
    <p:sldId id="258" r:id="rId6"/>
    <p:sldId id="259" r:id="rId7"/>
    <p:sldId id="260" r:id="rId8"/>
    <p:sldId id="272" r:id="rId9"/>
    <p:sldId id="263" r:id="rId10"/>
    <p:sldId id="261" r:id="rId11"/>
    <p:sldId id="265" r:id="rId12"/>
    <p:sldId id="266" r:id="rId13"/>
    <p:sldId id="267" r:id="rId14"/>
    <p:sldId id="270" r:id="rId15"/>
    <p:sldId id="268" r:id="rId16"/>
    <p:sldId id="336" r:id="rId17"/>
    <p:sldId id="276" r:id="rId18"/>
    <p:sldId id="277" r:id="rId19"/>
    <p:sldId id="278" r:id="rId20"/>
    <p:sldId id="279" r:id="rId21"/>
    <p:sldId id="280" r:id="rId22"/>
    <p:sldId id="33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37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38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2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 Vollmer" initials="" lastIdx="8" clrIdx="0"/>
  <p:cmAuthor id="1" name="Aleksej M" initials="" lastIdx="13" clrIdx="1"/>
  <p:cmAuthor id="2" name="Janina Biemann" initials="" lastIdx="4" clrIdx="2"/>
  <p:cmAuthor id="3" name="Anonym" initials="" lastIdx="1" clrIdx="3"/>
  <p:cmAuthor id="4" name="Patrick Ramolla" initials="" lastIdx="1" clrIdx="4"/>
  <p:cmAuthor id="5" name="Nine" initials="N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680"/>
    <a:srgbClr val="178333"/>
    <a:srgbClr val="0D4B1D"/>
    <a:srgbClr val="1EB245"/>
    <a:srgbClr val="955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4-08-21T17:43:50.561" idx="1">
    <p:pos x="10" y="10"/>
    <p:text>Vielleicht noch ein Bild einfügen
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4">
    <p:pos x="6000" y="0"/>
    <p:text>Wellenanimation</p:text>
  </p:cm>
  <p:cm authorId="1" idx="9">
    <p:pos x="6000" y="100"/>
    <p:text>Bild einfügen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idx="1">
    <p:pos x="6000" y="0"/>
    <p:text>Genauere Zahlen etwas später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3">
    <p:pos x="6000" y="0"/>
    <p:text>Kleines Bildchen hinzufügen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1">
    <p:pos x="6000" y="0"/>
    <p:text>Alien = Kampfaliens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4">
    <p:pos x="6000" y="0"/>
    <p:text>"Items können nicht entfernt werden" - sie werden durch benutzung entfernt</p:text>
  </p:cm>
  <p:cm authorId="1" idx="5">
    <p:pos x="6000" y="100"/>
    <p:text>Bild wirkt verzerrt... liegt es an der Taschenlampe?</p:text>
  </p:cm>
  <p:cm authorId="3" idx="1">
    <p:pos x="6000" y="200"/>
    <p:text>Ja liegt an der Taschenlampe.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6">
    <p:pos x="6000" y="0"/>
    <p:text>Bild einfügen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2">
    <p:pos x="6000" y="0"/>
    <p:text>Können wir da nicht ein cooles Bild nehmen?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3">
    <p:pos x="6000" y="0"/>
    <p:text>Quelle raus... dafür machen wir am Ende eine Gemeinschaftsfolie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7">
    <p:pos x="6000" y="0"/>
    <p:text>Bild einfügen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8">
    <p:pos x="6000" y="0"/>
    <p:text>Bild anfügen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D679A-4C3F-4B31-9549-C990ADA7B7B3}" type="datetimeFigureOut">
              <a:rPr lang="en-US" smtClean="0"/>
              <a:pPr/>
              <a:t>8/22/2014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F293B-2B09-49A1-A37F-9244127D3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/>
              <a:t>2 Arten von Tasks ….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F293B-2B09-49A1-A37F-9244127D38D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1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86A7-2B37-4A2F-B0C9-102B64392C8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3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96D5-2E5C-49B8-98D6-7B884BD51DF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A662-6E37-4329-AA60-BB03E00E7F9C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9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512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defRPr sz="27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72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17C5-AA0E-448E-81CA-D9BAB900D66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0FCC-D3EF-4704-A693-33268D949F3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5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295F-3122-4688-9071-3251AA54FF28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9103-F50F-4E75-801F-48BFEF5E434A}" type="datetime1">
              <a:rPr lang="en-US" smtClean="0"/>
              <a:t>8/22/2014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D0F-FB4A-4F7D-A43E-A9E3A45AFEDA}" type="datetime1">
              <a:rPr lang="en-US" smtClean="0"/>
              <a:t>8/22/2014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E4BF-7E3C-4A10-AC09-2D8481E4C17E}" type="datetime1">
              <a:rPr lang="en-US" smtClean="0"/>
              <a:t>8/22/2014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EB72-F6A7-4394-B91E-6E4708ADEF79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79BE-5C7C-4B41-A8F8-60909894E0A3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FD37-47A3-413E-87F8-C2B3ABE17E1D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20.png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2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5" Type="http://schemas.openxmlformats.org/officeDocument/2006/relationships/image" Target="../media/image27.png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6.wdp"/><Relationship Id="rId5" Type="http://schemas.openxmlformats.org/officeDocument/2006/relationships/image" Target="../media/image30.png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13" Type="http://schemas.openxmlformats.org/officeDocument/2006/relationships/image" Target="../media/image48.png"/><Relationship Id="rId18" Type="http://schemas.microsoft.com/office/2007/relationships/hdphoto" Target="../media/hdphoto40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37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6" Type="http://schemas.microsoft.com/office/2007/relationships/hdphoto" Target="../media/hdphoto39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34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microsoft.com/office/2007/relationships/hdphoto" Target="../media/hdphoto36.wdp"/><Relationship Id="rId4" Type="http://schemas.microsoft.com/office/2007/relationships/hdphoto" Target="../media/hdphoto33.wdp"/><Relationship Id="rId9" Type="http://schemas.openxmlformats.org/officeDocument/2006/relationships/image" Target="../media/image46.png"/><Relationship Id="rId14" Type="http://schemas.microsoft.com/office/2007/relationships/hdphoto" Target="../media/hdphoto38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44.wdp"/><Relationship Id="rId3" Type="http://schemas.openxmlformats.org/officeDocument/2006/relationships/image" Target="../media/image52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3.wdp"/><Relationship Id="rId5" Type="http://schemas.openxmlformats.org/officeDocument/2006/relationships/image" Target="../media/image53.jpeg"/><Relationship Id="rId4" Type="http://schemas.microsoft.com/office/2007/relationships/hdphoto" Target="../media/hdphoto4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6.xml"/><Relationship Id="rId4" Type="http://schemas.microsoft.com/office/2007/relationships/hdphoto" Target="../media/hdphoto45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microsoft.com/office/2007/relationships/hdphoto" Target="../media/hdphoto4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9.wdp"/><Relationship Id="rId5" Type="http://schemas.openxmlformats.org/officeDocument/2006/relationships/image" Target="../media/image63.png"/><Relationship Id="rId4" Type="http://schemas.microsoft.com/office/2007/relationships/hdphoto" Target="../media/hdphoto48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1.wdp"/><Relationship Id="rId5" Type="http://schemas.openxmlformats.org/officeDocument/2006/relationships/image" Target="../media/image65.png"/><Relationship Id="rId4" Type="http://schemas.microsoft.com/office/2007/relationships/hdphoto" Target="../media/hdphoto50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3.wdp"/><Relationship Id="rId5" Type="http://schemas.openxmlformats.org/officeDocument/2006/relationships/image" Target="../media/image67.png"/><Relationship Id="rId4" Type="http://schemas.microsoft.com/office/2007/relationships/hdphoto" Target="../media/hdphoto5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6" y="317534"/>
            <a:ext cx="4111499" cy="30394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3"/>
          <p:cNvSpPr txBox="1">
            <a:spLocks/>
          </p:cNvSpPr>
          <p:nvPr/>
        </p:nvSpPr>
        <p:spPr>
          <a:xfrm>
            <a:off x="676525" y="5420353"/>
            <a:ext cx="7772400" cy="9232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" sz="4800" dirty="0" smtClean="0">
                <a:solidFill>
                  <a:schemeClr val="lt1"/>
                </a:solidFill>
              </a:rPr>
              <a:t>Abschlusspräsentation</a:t>
            </a:r>
            <a:endParaRPr lang="de" sz="4800" dirty="0">
              <a:solidFill>
                <a:schemeClr val="lt1"/>
              </a:solidFill>
            </a:endParaRPr>
          </a:p>
        </p:txBody>
      </p:sp>
      <p:pic>
        <p:nvPicPr>
          <p:cNvPr id="7" name="Shape 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296" y="317534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Spieler: Astronaut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Bis zu 2 Astronauten</a:t>
            </a:r>
          </a:p>
          <a:p>
            <a:pPr lvl="1"/>
            <a:r>
              <a:rPr lang="de-DE" dirty="0" smtClean="0"/>
              <a:t>Erkunden die Raumstation</a:t>
            </a:r>
          </a:p>
          <a:p>
            <a:pPr lvl="1"/>
            <a:r>
              <a:rPr lang="de-DE" dirty="0" smtClean="0"/>
              <a:t>Müssen den Weg zur Kontrollzentrale finden</a:t>
            </a:r>
          </a:p>
          <a:p>
            <a:pPr lvl="1"/>
            <a:r>
              <a:rPr lang="de-DE" dirty="0" smtClean="0"/>
              <a:t>Reparieren die Raumstation</a:t>
            </a:r>
          </a:p>
          <a:p>
            <a:pPr lvl="1"/>
            <a:r>
              <a:rPr lang="de-DE" dirty="0" smtClean="0"/>
              <a:t>Finden auf dem Weg Waffen und Gegenstände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Start: Äußerer Ring</a:t>
            </a:r>
          </a:p>
          <a:p>
            <a:pPr lvl="1"/>
            <a:r>
              <a:rPr lang="de-DE" dirty="0" smtClean="0"/>
              <a:t>Steuerung: Beamer (Cave) und Oculus mit der WiiMote</a:t>
            </a:r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21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Reparaturen</a:t>
            </a:r>
          </a:p>
          <a:p>
            <a:pPr lvl="1"/>
            <a:r>
              <a:rPr lang="de-DE" dirty="0" smtClean="0"/>
              <a:t>Instandsetzung der Raumstation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</a:t>
            </a:r>
            <a:r>
              <a:rPr lang="de-DE" dirty="0"/>
              <a:t>d</a:t>
            </a:r>
            <a:r>
              <a:rPr lang="de-DE" dirty="0" smtClean="0"/>
              <a:t>urch: </a:t>
            </a:r>
          </a:p>
          <a:p>
            <a:pPr lvl="2"/>
            <a:r>
              <a:rPr lang="de-DE" dirty="0" smtClean="0"/>
              <a:t>Wiederherstellung des Stromkreises</a:t>
            </a:r>
          </a:p>
          <a:p>
            <a:pPr lvl="2"/>
            <a:r>
              <a:rPr lang="de-DE" dirty="0" smtClean="0"/>
              <a:t>Verbinden von Kabeln</a:t>
            </a:r>
          </a:p>
          <a:p>
            <a:pPr lvl="2"/>
            <a:r>
              <a:rPr lang="de-DE" dirty="0" smtClean="0"/>
              <a:t>Entfernen von Trümmern</a:t>
            </a:r>
          </a:p>
          <a:p>
            <a:pPr lvl="1"/>
            <a:r>
              <a:rPr lang="de-DE" dirty="0" smtClean="0"/>
              <a:t>Finden von Gegenständen, z.B.</a:t>
            </a:r>
          </a:p>
          <a:p>
            <a:pPr lvl="2"/>
            <a:r>
              <a:rPr lang="de-DE" dirty="0" smtClean="0"/>
              <a:t>Taschenlampe</a:t>
            </a:r>
          </a:p>
          <a:p>
            <a:pPr lvl="2"/>
            <a:r>
              <a:rPr lang="de-DE" dirty="0" smtClean="0"/>
              <a:t>Werkzeug</a:t>
            </a:r>
          </a:p>
          <a:p>
            <a:pPr lvl="2"/>
            <a:r>
              <a:rPr lang="de-DE" dirty="0" smtClean="0"/>
              <a:t>Accesscard…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83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Rätsel, z.B. zum Öffnen von Türen oder zur Positionsänderung der Ringe:</a:t>
            </a:r>
          </a:p>
          <a:p>
            <a:pPr lvl="1"/>
            <a:r>
              <a:rPr lang="de-DE" dirty="0" smtClean="0"/>
              <a:t>Zahlenreihen, Sprachanalogien, Farbfolgen etc.</a:t>
            </a:r>
          </a:p>
          <a:p>
            <a:r>
              <a:rPr lang="de-DE" dirty="0" smtClean="0"/>
              <a:t>Zeitliche Begrenzung</a:t>
            </a:r>
          </a:p>
          <a:p>
            <a:pPr lvl="1"/>
            <a:r>
              <a:rPr lang="de-DE" dirty="0" smtClean="0"/>
              <a:t>Bei falscher oder keiner Lösung der Astronauten bekommt das Alien Punkte</a:t>
            </a:r>
          </a:p>
          <a:p>
            <a:r>
              <a:rPr lang="de-DE" dirty="0" smtClean="0"/>
              <a:t>Duell-Rätsel: </a:t>
            </a:r>
          </a:p>
          <a:p>
            <a:pPr lvl="1"/>
            <a:r>
              <a:rPr lang="de-DE" dirty="0" smtClean="0"/>
              <a:t>Schere-Stein-Papier</a:t>
            </a:r>
          </a:p>
          <a:p>
            <a:pPr lvl="2"/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Spieler: Alien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72" y="1340768"/>
            <a:ext cx="8784976" cy="5184576"/>
          </a:xfrm>
        </p:spPr>
        <p:txBody>
          <a:bodyPr>
            <a:normAutofit/>
          </a:bodyPr>
          <a:lstStyle/>
          <a:p>
            <a:r>
              <a:rPr lang="de-DE" dirty="0"/>
              <a:t>Alien</a:t>
            </a:r>
          </a:p>
          <a:p>
            <a:pPr lvl="1"/>
            <a:r>
              <a:rPr lang="de-DE" dirty="0"/>
              <a:t>Befindet sich in der Kontrollzentrale</a:t>
            </a:r>
          </a:p>
          <a:p>
            <a:pPr lvl="1"/>
            <a:r>
              <a:rPr lang="de-DE" dirty="0"/>
              <a:t>Kontrolliert den Zentralcomputer</a:t>
            </a:r>
          </a:p>
          <a:p>
            <a:pPr lvl="1"/>
            <a:r>
              <a:rPr lang="de-DE" dirty="0"/>
              <a:t>Kann Kampfaliens spawnen und kontrollieren</a:t>
            </a:r>
          </a:p>
          <a:p>
            <a:pPr lvl="1"/>
            <a:r>
              <a:rPr lang="de-DE" dirty="0" smtClean="0"/>
              <a:t>Kann </a:t>
            </a:r>
            <a:r>
              <a:rPr lang="de-DE" dirty="0"/>
              <a:t>die Ringe der Raumstation </a:t>
            </a:r>
            <a:r>
              <a:rPr lang="de-DE" dirty="0" smtClean="0"/>
              <a:t>rotieren</a:t>
            </a:r>
            <a:endParaRPr lang="de-DE" dirty="0"/>
          </a:p>
          <a:p>
            <a:pPr lvl="1"/>
            <a:r>
              <a:rPr lang="de-DE" dirty="0"/>
              <a:t>Kann Licht in Abschnitten </a:t>
            </a:r>
            <a:r>
              <a:rPr lang="de-DE" dirty="0" smtClean="0"/>
              <a:t>an/ausschalten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Steuerung: </a:t>
            </a:r>
            <a:r>
              <a:rPr lang="de-DE" dirty="0" smtClean="0"/>
              <a:t>Touch-Table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1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Kampfsituationen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Kommen auf, wenn Alienboss mit den Kampfaliens angreift</a:t>
            </a:r>
          </a:p>
          <a:p>
            <a:r>
              <a:rPr lang="de-DE" dirty="0" smtClean="0"/>
              <a:t>Wenn Astronauten dicht genug an Kampfaliens kommen</a:t>
            </a:r>
          </a:p>
          <a:p>
            <a:r>
              <a:rPr lang="de-DE" dirty="0" smtClean="0"/>
              <a:t>Aliens haben Schusswaffen</a:t>
            </a:r>
          </a:p>
          <a:p>
            <a:r>
              <a:rPr lang="de-DE" dirty="0" smtClean="0"/>
              <a:t>Astronauten finden Waffen </a:t>
            </a:r>
          </a:p>
          <a:p>
            <a:r>
              <a:rPr lang="de-DE" dirty="0" smtClean="0"/>
              <a:t>Bei Einheitenverlust von </a:t>
            </a:r>
            <a:r>
              <a:rPr lang="de-DE" dirty="0" err="1" smtClean="0"/>
              <a:t>Alienseite</a:t>
            </a:r>
            <a:r>
              <a:rPr lang="de-DE" dirty="0" smtClean="0"/>
              <a:t> </a:t>
            </a:r>
            <a:r>
              <a:rPr lang="de-DE" dirty="0" err="1" smtClean="0"/>
              <a:t>droppt</a:t>
            </a:r>
            <a:r>
              <a:rPr lang="de-DE" dirty="0" smtClean="0"/>
              <a:t> Munition/</a:t>
            </a:r>
            <a:r>
              <a:rPr lang="de-DE" dirty="0" err="1" smtClean="0"/>
              <a:t>Health</a:t>
            </a:r>
            <a:r>
              <a:rPr lang="de-DE" dirty="0" smtClean="0"/>
              <a:t> Pakete</a:t>
            </a:r>
          </a:p>
          <a:p>
            <a:r>
              <a:rPr lang="de-DE" dirty="0" smtClean="0"/>
              <a:t>Es können Waffen und Munition gefunden werden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13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Ziel des Spiels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Astronauten: </a:t>
            </a:r>
          </a:p>
          <a:p>
            <a:pPr lvl="1"/>
            <a:r>
              <a:rPr lang="de-DE" dirty="0" smtClean="0"/>
              <a:t>Alle Reparaturarbeiten an der Raumstation erledigen</a:t>
            </a:r>
          </a:p>
          <a:p>
            <a:pPr lvl="1"/>
            <a:r>
              <a:rPr lang="de-DE" dirty="0" smtClean="0"/>
              <a:t>Vernichtung des </a:t>
            </a:r>
            <a:r>
              <a:rPr lang="de-DE" dirty="0" err="1" smtClean="0"/>
              <a:t>Alienbosses</a:t>
            </a:r>
            <a:r>
              <a:rPr lang="de-DE" dirty="0" smtClean="0"/>
              <a:t> (Endkampf)</a:t>
            </a:r>
          </a:p>
          <a:p>
            <a:pPr lvl="1"/>
            <a:r>
              <a:rPr lang="de-DE" dirty="0" smtClean="0"/>
              <a:t>Vernichtung der Kontrollzentrale</a:t>
            </a:r>
            <a:endParaRPr lang="de-DE" dirty="0"/>
          </a:p>
          <a:p>
            <a:r>
              <a:rPr lang="de-DE" dirty="0" smtClean="0"/>
              <a:t>Alien:</a:t>
            </a:r>
          </a:p>
          <a:p>
            <a:pPr lvl="1"/>
            <a:r>
              <a:rPr lang="de-DE" dirty="0" smtClean="0"/>
              <a:t>Verhinderung der Übernahme der Kontrollzentrale</a:t>
            </a:r>
          </a:p>
          <a:p>
            <a:pPr lvl="1"/>
            <a:r>
              <a:rPr lang="de-DE" dirty="0" smtClean="0"/>
              <a:t>Vernichtung der Astronauten</a:t>
            </a:r>
          </a:p>
          <a:p>
            <a:r>
              <a:rPr lang="de-DE" dirty="0" smtClean="0"/>
              <a:t>Vollständige Spiellösung: Siehe Lösungsbuch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3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Map</a:t>
            </a:r>
            <a:endParaRPr lang="de" dirty="0">
              <a:solidFill>
                <a:srgbClr val="940680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64" y="0"/>
            <a:ext cx="71822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-396552" y="250195"/>
            <a:ext cx="4474840" cy="800189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Map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3365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342799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Map Inhalt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132538"/>
            <a:ext cx="8229600" cy="5204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Struktur der Map</a:t>
            </a:r>
          </a:p>
          <a:p>
            <a:pPr marL="857250" lvl="1">
              <a:buSzPct val="100000"/>
            </a:pPr>
            <a:r>
              <a:rPr lang="de" sz="1800" dirty="0"/>
              <a:t>Rotation</a:t>
            </a:r>
          </a:p>
          <a:p>
            <a:pPr marL="857250" lvl="1">
              <a:buSzPct val="100000"/>
            </a:pPr>
            <a:r>
              <a:rPr lang="de" sz="1800" dirty="0"/>
              <a:t>Lichter</a:t>
            </a:r>
          </a:p>
          <a:p>
            <a:pPr marL="857250" lvl="1">
              <a:buSzPct val="100000"/>
            </a:pPr>
            <a:r>
              <a:rPr lang="de" sz="1800" dirty="0"/>
              <a:t>Fog of war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Task-System</a:t>
            </a:r>
          </a:p>
          <a:p>
            <a:pPr marL="857250" lvl="1">
              <a:buSzPct val="100000"/>
            </a:pPr>
            <a:r>
              <a:rPr lang="de" sz="1800" dirty="0"/>
              <a:t>allgemeine Struktur</a:t>
            </a:r>
          </a:p>
          <a:p>
            <a:pPr marL="857250" lvl="1">
              <a:buSzPct val="100000"/>
            </a:pPr>
            <a:r>
              <a:rPr lang="de" sz="1800" dirty="0"/>
              <a:t>Vorstellung der Tasks:</a:t>
            </a:r>
          </a:p>
          <a:p>
            <a:pPr marL="1314450" lvl="2" indent="-285750">
              <a:buSzPct val="100000"/>
            </a:pPr>
            <a:r>
              <a:rPr lang="de" sz="1800" dirty="0"/>
              <a:t>PIN</a:t>
            </a:r>
          </a:p>
          <a:p>
            <a:pPr marL="1314450" lvl="2" indent="-285750">
              <a:buSzPct val="100000"/>
            </a:pPr>
            <a:r>
              <a:rPr lang="de" sz="1800" dirty="0"/>
              <a:t>4-Farbenspiel</a:t>
            </a:r>
          </a:p>
          <a:p>
            <a:pPr marL="1314450" lvl="2" indent="-285750">
              <a:buSzPct val="100000"/>
            </a:pPr>
            <a:r>
              <a:rPr lang="de" sz="1800" dirty="0"/>
              <a:t>Quiz</a:t>
            </a:r>
          </a:p>
          <a:p>
            <a:pPr marL="1314450" lvl="2" indent="-285750">
              <a:buSzPct val="100000"/>
            </a:pPr>
            <a:r>
              <a:rPr lang="de" sz="1800" dirty="0"/>
              <a:t>Schere Stein Papier Duell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Statusterminal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World Logic</a:t>
            </a:r>
          </a:p>
          <a:p>
            <a:pPr marL="857250" lvl="1">
              <a:buSzPct val="100000"/>
            </a:pPr>
            <a:r>
              <a:rPr lang="de" sz="1800" dirty="0"/>
              <a:t>Storyline</a:t>
            </a:r>
          </a:p>
          <a:p>
            <a:pPr marL="857250" lvl="1">
              <a:buSzPct val="100000"/>
            </a:pPr>
            <a:r>
              <a:rPr lang="de" sz="1800" dirty="0"/>
              <a:t>Repairables</a:t>
            </a:r>
          </a:p>
          <a:p>
            <a:pPr marL="857250" lvl="1">
              <a:buSzPct val="100000"/>
            </a:pPr>
            <a:r>
              <a:rPr lang="de" sz="1800" dirty="0"/>
              <a:t>Serverrack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4548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Aufbau der Station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197454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Ringe → Drehung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Sektoren → Licht 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Räume → Alien Visibility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172" y="3190800"/>
            <a:ext cx="3220613" cy="3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8055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brightnessContrast bright="40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126" y="0"/>
            <a:ext cx="740174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Ringe</a:t>
            </a:r>
            <a:endParaRPr lang="de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327997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können die inneren Ringe gedreht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Drehen der Ringe über das Terminal als Astronaut oder als Alien über die Minimap </a:t>
            </a:r>
            <a:r>
              <a:rPr lang="de" dirty="0" smtClean="0">
                <a:solidFill>
                  <a:schemeClr val="tx1"/>
                </a:solidFill>
              </a:rPr>
              <a:t>möglich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werden alle Elemente innerhalb eines Ringes in 8 Stufen </a:t>
            </a:r>
            <a:r>
              <a:rPr lang="de" dirty="0" smtClean="0">
                <a:solidFill>
                  <a:schemeClr val="tx1"/>
                </a:solidFill>
              </a:rPr>
              <a:t>gedreht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8381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36225" y="1230350"/>
            <a:ext cx="7196999" cy="3626475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>
                <a:solidFill>
                  <a:schemeClr val="tx1"/>
                </a:solidFill>
              </a:rPr>
              <a:t>Mehrere zusammenhängende Sektoren bilden eine </a:t>
            </a:r>
            <a:r>
              <a:rPr lang="de" sz="2800" dirty="0" smtClean="0">
                <a:solidFill>
                  <a:schemeClr val="tx1"/>
                </a:solidFill>
              </a:rPr>
              <a:t>Sektorgruppe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800" dirty="0">
              <a:solidFill>
                <a:schemeClr val="tx1"/>
              </a:solidFill>
            </a:endParaRP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 smtClean="0">
                <a:solidFill>
                  <a:schemeClr val="tx1"/>
                </a:solidFill>
              </a:rPr>
              <a:t> Innerhalb </a:t>
            </a:r>
            <a:r>
              <a:rPr lang="de" sz="2800" dirty="0">
                <a:solidFill>
                  <a:schemeClr val="tx1"/>
                </a:solidFill>
              </a:rPr>
              <a:t>einer Sektorgruppe </a:t>
            </a:r>
          </a:p>
          <a:p>
            <a:pPr marL="971550" lvl="1" indent="-457200">
              <a:lnSpc>
                <a:spcPct val="115000"/>
              </a:lnSpc>
              <a:buSzPct val="100000"/>
            </a:pPr>
            <a:r>
              <a:rPr lang="de" dirty="0"/>
              <a:t>kann das Licht an/aus geschaltet </a:t>
            </a:r>
            <a:r>
              <a:rPr lang="de" dirty="0" smtClean="0"/>
              <a:t>werden</a:t>
            </a:r>
            <a:endParaRPr lang="de" dirty="0"/>
          </a:p>
          <a:p>
            <a:pPr marL="971550" lvl="1" indent="-457200">
              <a:lnSpc>
                <a:spcPct val="150000"/>
              </a:lnSpc>
              <a:buSzPct val="100000"/>
            </a:pPr>
            <a:r>
              <a:rPr lang="de" dirty="0"/>
              <a:t>können Kampfalien sich frei </a:t>
            </a:r>
            <a:r>
              <a:rPr lang="de" dirty="0" smtClean="0"/>
              <a:t>bewegen</a:t>
            </a:r>
            <a:endParaRPr lang="de"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21</a:t>
            </a:fld>
            <a:endParaRPr lang="en-US" sz="1400" dirty="0"/>
          </a:p>
        </p:txBody>
      </p:sp>
      <p:sp>
        <p:nvSpPr>
          <p:cNvPr id="8" name="Shape 56"/>
          <p:cNvSpPr txBox="1">
            <a:spLocks/>
          </p:cNvSpPr>
          <p:nvPr/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Sektorgruppen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4052354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2"/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283" y="1"/>
            <a:ext cx="727154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6"/>
          <p:cNvSpPr txBox="1">
            <a:spLocks/>
          </p:cNvSpPr>
          <p:nvPr/>
        </p:nvSpPr>
        <p:spPr>
          <a:xfrm>
            <a:off x="251520" y="-99393"/>
            <a:ext cx="3322714" cy="80018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8805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Lichter</a:t>
            </a:r>
            <a:endParaRPr lang="de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245859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Kontrollierbar durch das Alien und den </a:t>
            </a:r>
            <a:r>
              <a:rPr lang="de" dirty="0" smtClean="0">
                <a:solidFill>
                  <a:schemeClr val="tx1"/>
                </a:solidFill>
              </a:rPr>
              <a:t>Astronauten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Dynamische Lichter verschlechtern die Performance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Lösung: Setzen der allgemeinen Helligkeit beim </a:t>
            </a:r>
            <a:r>
              <a:rPr lang="de" dirty="0" smtClean="0">
                <a:solidFill>
                  <a:schemeClr val="tx1"/>
                </a:solidFill>
              </a:rPr>
              <a:t>Client abhängig </a:t>
            </a:r>
            <a:r>
              <a:rPr lang="de" dirty="0">
                <a:solidFill>
                  <a:schemeClr val="tx1"/>
                </a:solidFill>
              </a:rPr>
              <a:t>vom aktuellen Sektor und deren Status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5630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42623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Räume</a:t>
            </a:r>
            <a:endParaRPr lang="de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26571"/>
            <a:ext cx="9144000" cy="50892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33393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Alien visibility / Fog-of-war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4975" y="1403550"/>
            <a:ext cx="7196999" cy="353625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Sichtbarkeit basierend auf Räumen</a:t>
            </a:r>
          </a:p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Der Astronaut wird für das Alien sichtbar sobald sich ein eigenes Kampfalien im selben Sektor </a:t>
            </a:r>
            <a:r>
              <a:rPr lang="de" dirty="0" smtClean="0">
                <a:solidFill>
                  <a:schemeClr val="tx1"/>
                </a:solidFill>
              </a:rPr>
              <a:t>befindet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Für das Alien sind statische Elemente immer </a:t>
            </a:r>
            <a:r>
              <a:rPr lang="de" dirty="0" smtClean="0">
                <a:solidFill>
                  <a:schemeClr val="tx1"/>
                </a:solidFill>
              </a:rPr>
              <a:t>sichtbar</a:t>
            </a:r>
            <a:endParaRPr lang="de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1953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Das Tasksystem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379425"/>
            <a:ext cx="8229600" cy="33701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Um ein Terminal für die Rotation bedienen zu können muss zuvor ein Rätsel gelöst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990600" lvl="1" indent="-457200">
              <a:lnSpc>
                <a:spcPct val="150000"/>
              </a:lnSpc>
              <a:buSzPct val="88888"/>
            </a:pPr>
            <a:r>
              <a:rPr lang="de" dirty="0"/>
              <a:t>Während des Lösens von Rätseln können Astronauten durch Kampfalien angegriffen </a:t>
            </a:r>
            <a:r>
              <a:rPr lang="de" dirty="0" smtClean="0"/>
              <a:t>werden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1192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9374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Task System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408400" y="1553225"/>
            <a:ext cx="4327199" cy="553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2400" dirty="0"/>
              <a:t>RotateAndSingleSwitch (Light)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5274" t="7548" r="2830" b="7250"/>
          <a:stretch/>
        </p:blipFill>
        <p:spPr>
          <a:xfrm>
            <a:off x="954000" y="2417725"/>
            <a:ext cx="7260349" cy="3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62824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Quiz</a:t>
            </a:r>
            <a:endParaRPr lang="de" dirty="0"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41325" y="1762200"/>
            <a:ext cx="7061348" cy="41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3880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4-Farbenspiel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886" y="1668625"/>
            <a:ext cx="5942225" cy="463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37034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4704"/>
            <a:ext cx="8229600" cy="1152128"/>
          </a:xfrm>
        </p:spPr>
        <p:txBody>
          <a:bodyPr>
            <a:noAutofit/>
          </a:bodyPr>
          <a:lstStyle/>
          <a:p>
            <a:r>
              <a:rPr lang="de-DE" sz="8800" dirty="0" smtClean="0">
                <a:solidFill>
                  <a:schemeClr val="bg1"/>
                </a:solidFill>
                <a:latin typeface="+mn-lt"/>
              </a:rPr>
              <a:t>Spielkonzept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</a:t>
            </a:fld>
            <a:endParaRPr lang="en-US" sz="1400" dirty="0"/>
          </a:p>
        </p:txBody>
      </p:sp>
      <p:pic>
        <p:nvPicPr>
          <p:cNvPr id="6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491" y="4365104"/>
            <a:ext cx="2608606" cy="177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</a:t>
            </a:r>
            <a:r>
              <a:rPr lang="de" sz="1800" dirty="0"/>
              <a:t> der Tasks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457200" y="679004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3600" dirty="0"/>
              <a:t>PIN</a:t>
            </a:r>
            <a:endParaRPr lang="de" dirty="0"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31675" t="13261" r="18899" b="12066"/>
          <a:stretch/>
        </p:blipFill>
        <p:spPr>
          <a:xfrm>
            <a:off x="3295037" y="1397300"/>
            <a:ext cx="2521775" cy="27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100" y="4277625"/>
            <a:ext cx="5301798" cy="2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814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Schere Stein Papier Duell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547664" y="2098625"/>
            <a:ext cx="2304256" cy="4616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als Astronaut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6127812" y="2098625"/>
            <a:ext cx="1705200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als Alien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75" y="2565275"/>
            <a:ext cx="4485274" cy="2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076" y="2565275"/>
            <a:ext cx="3161724" cy="27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5477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Minimap (Sector Status)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265175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des Astronauten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83450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des Alien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824" y="2407425"/>
            <a:ext cx="4132249" cy="3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rcRect l="18284" t="8075" r="15730" b="10604"/>
          <a:stretch/>
        </p:blipFill>
        <p:spPr>
          <a:xfrm>
            <a:off x="469925" y="2407425"/>
            <a:ext cx="3775124" cy="33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10818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40259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Repairables</a:t>
            </a:r>
            <a:endParaRPr lang="de"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87" y="2216862"/>
            <a:ext cx="8286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7575" y="1690825"/>
            <a:ext cx="30289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4077072"/>
            <a:ext cx="3677121" cy="190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400" y="1805187"/>
            <a:ext cx="12763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000" y="2311325"/>
            <a:ext cx="828674" cy="13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1451600" y="2575425"/>
            <a:ext cx="1155300" cy="8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 sz="3000">
                <a:solidFill>
                  <a:schemeClr val="lt1"/>
                </a:solidFill>
              </a:rPr>
              <a:t>→</a:t>
            </a:r>
          </a:p>
          <a:p>
            <a:pPr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0870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 smtClean="0"/>
              <a:t>Serverrack</a:t>
            </a:r>
            <a:endParaRPr lang="de" sz="40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52" y="2109200"/>
            <a:ext cx="1833798" cy="3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37" y="2933700"/>
            <a:ext cx="15906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8225" y="2583687"/>
            <a:ext cx="1323099" cy="16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69997" y="1604758"/>
            <a:ext cx="5969399" cy="2769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de" dirty="0">
                <a:solidFill>
                  <a:schemeClr val="lt1"/>
                </a:solidFill>
              </a:rPr>
              <a:t>	 </a:t>
            </a:r>
            <a:r>
              <a:rPr lang="de" dirty="0" smtClean="0">
                <a:solidFill>
                  <a:schemeClr val="lt1"/>
                </a:solidFill>
              </a:rPr>
              <a:t>          </a:t>
            </a:r>
            <a:r>
              <a:rPr lang="de" sz="6000" dirty="0" smtClean="0"/>
              <a:t>+</a:t>
            </a:r>
            <a:r>
              <a:rPr lang="de" sz="6000" dirty="0">
                <a:solidFill>
                  <a:schemeClr val="lt1"/>
                </a:solidFill>
              </a:rPr>
              <a:t>			</a:t>
            </a:r>
            <a:r>
              <a:rPr lang="de" sz="6000" dirty="0" smtClean="0">
                <a:solidFill>
                  <a:schemeClr val="lt1"/>
                </a:solidFill>
              </a:rPr>
              <a:t> </a:t>
            </a:r>
            <a:r>
              <a:rPr lang="de" sz="6000" dirty="0"/>
              <a:t>=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7269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210025" y="1417675"/>
            <a:ext cx="8476799" cy="3041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 smtClean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Rotation </a:t>
            </a:r>
            <a:r>
              <a:rPr lang="de" sz="2400" dirty="0"/>
              <a:t>der Ringe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Performance bei den Lichtern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Bewegung der Alien innerhalb einer Sektorgruppe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1316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  <a:endParaRPr lang="de" dirty="0" smtClean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Demo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198949" y="31493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Der Astronaut      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95" y="831682"/>
            <a:ext cx="4907525" cy="27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50" y="3597226"/>
            <a:ext cx="4907525" cy="27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3987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198950" y="134275"/>
            <a:ext cx="6746099" cy="92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r>
              <a:rPr lang="de" sz="4000" dirty="0">
                <a:solidFill>
                  <a:srgbClr val="FFFF00"/>
                </a:solidFill>
              </a:rPr>
              <a:t>                     </a:t>
            </a:r>
            <a:r>
              <a:rPr lang="de" sz="2800" u="sng" dirty="0">
                <a:solidFill>
                  <a:srgbClr val="FFFFFF"/>
                </a:solidFill>
              </a:rPr>
              <a:t> </a:t>
            </a:r>
            <a:r>
              <a:rPr lang="de" sz="4800" dirty="0">
                <a:solidFill>
                  <a:srgbClr val="FFFF00"/>
                </a:solidFill>
              </a:rPr>
              <a:t> </a:t>
            </a:r>
            <a:endParaRPr lang="de" sz="3600" dirty="0">
              <a:solidFill>
                <a:srgbClr val="FFFF00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11560" y="1196752"/>
            <a:ext cx="8346764" cy="42472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3D Modell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Oculus Rift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WiiMote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Inventar und Items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Respawnen der Astronauten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Headtracking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299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4250900" y="1313725"/>
            <a:ext cx="4273800" cy="363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M</a:t>
            </a:r>
            <a:r>
              <a:rPr lang="de" sz="2800" dirty="0" smtClean="0"/>
              <a:t>it </a:t>
            </a:r>
            <a:r>
              <a:rPr lang="de" sz="2800" dirty="0"/>
              <a:t>Hilfe von 3DS Max das 3D Modell animiert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U</a:t>
            </a:r>
            <a:r>
              <a:rPr lang="de" sz="2800" dirty="0" smtClean="0"/>
              <a:t>nsere </a:t>
            </a:r>
            <a:r>
              <a:rPr lang="de" sz="2800" dirty="0"/>
              <a:t>Arbeitsschritte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1. Rigging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2. Skinning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3. Animieren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00" y="1313725"/>
            <a:ext cx="2950649" cy="50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57110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Inhalt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Vorgeschichte</a:t>
            </a:r>
          </a:p>
          <a:p>
            <a:r>
              <a:rPr lang="de-DE" dirty="0" smtClean="0"/>
              <a:t>Die Spielwelt</a:t>
            </a:r>
          </a:p>
          <a:p>
            <a:r>
              <a:rPr lang="de-DE" dirty="0" smtClean="0"/>
              <a:t>Spielkonzept/</a:t>
            </a:r>
            <a:r>
              <a:rPr lang="de-DE" dirty="0" err="1" smtClean="0"/>
              <a:t>Storyline</a:t>
            </a:r>
            <a:endParaRPr lang="de-DE" dirty="0" smtClean="0"/>
          </a:p>
          <a:p>
            <a:r>
              <a:rPr lang="de-DE" dirty="0" smtClean="0"/>
              <a:t>Die Spieler</a:t>
            </a:r>
          </a:p>
          <a:p>
            <a:pPr lvl="1"/>
            <a:r>
              <a:rPr lang="de-DE" dirty="0" smtClean="0"/>
              <a:t>Astronauten</a:t>
            </a:r>
          </a:p>
          <a:p>
            <a:pPr lvl="1"/>
            <a:r>
              <a:rPr lang="de-DE" dirty="0" smtClean="0"/>
              <a:t>Alien</a:t>
            </a:r>
          </a:p>
          <a:p>
            <a:r>
              <a:rPr lang="de-DE" dirty="0" smtClean="0"/>
              <a:t>Aufgaben und Rätsel</a:t>
            </a:r>
          </a:p>
          <a:p>
            <a:r>
              <a:rPr lang="de-DE" dirty="0" smtClean="0"/>
              <a:t>Ziel des Spiels</a:t>
            </a:r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20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401774" y="1342400"/>
            <a:ext cx="4818298" cy="2954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E</a:t>
            </a:r>
            <a:r>
              <a:rPr lang="de" sz="2000" dirty="0" smtClean="0"/>
              <a:t>in </a:t>
            </a:r>
            <a:r>
              <a:rPr lang="de" sz="2000" dirty="0"/>
              <a:t>Skelett wird in das 3D Modell gesetzt und entsprechend der Größe und Form angepasst</a:t>
            </a:r>
          </a:p>
          <a:p>
            <a:pPr lvl="0" rtl="0">
              <a:spcBef>
                <a:spcPts val="0"/>
              </a:spcBef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N</a:t>
            </a:r>
            <a:r>
              <a:rPr lang="de" sz="2000" dirty="0" smtClean="0"/>
              <a:t>ach </a:t>
            </a:r>
            <a:r>
              <a:rPr lang="de" sz="2000" dirty="0"/>
              <a:t>Einpassung wird es eingefroren, keine Änderungen mehr </a:t>
            </a:r>
            <a:r>
              <a:rPr lang="de" sz="2000" dirty="0" smtClean="0"/>
              <a:t>möglich</a:t>
            </a:r>
            <a:endParaRPr lang="de-DE" sz="2000" dirty="0" smtClean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und Skelett sind nun verbunden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Rigging</a:t>
            </a:r>
            <a:endParaRPr lang="de" sz="3000" dirty="0"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000" y="1441212"/>
            <a:ext cx="3160749" cy="3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00441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4390000" y="1252762"/>
            <a:ext cx="4203300" cy="41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muss an die Bewegungen mit dem Skelett angepasst werden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azu </a:t>
            </a:r>
            <a:r>
              <a:rPr lang="de" sz="2000" dirty="0"/>
              <a:t>wird bei jeder Bewegung bestimmt, wie sich die flexiblen Bereiche des Modells verhalten sollen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Beispiel: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de" sz="2000" dirty="0"/>
              <a:t>Arm wird gehoben - Schulterbereich darf sich nicht ineinander klappen</a:t>
            </a:r>
            <a:r>
              <a:rPr lang="de" sz="1800" dirty="0"/>
              <a:t> 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489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Skinning</a:t>
            </a:r>
            <a:endParaRPr lang="de" sz="3000" dirty="0"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1356" t="5155" r="37013" b="7902"/>
          <a:stretch/>
        </p:blipFill>
        <p:spPr>
          <a:xfrm>
            <a:off x="585800" y="1252764"/>
            <a:ext cx="3170850" cy="45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9664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74875" y="1335400"/>
            <a:ext cx="4286399" cy="3877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M</a:t>
            </a:r>
            <a:r>
              <a:rPr lang="de" sz="2400" dirty="0" smtClean="0"/>
              <a:t>it </a:t>
            </a:r>
            <a:r>
              <a:rPr lang="de" sz="2400" dirty="0"/>
              <a:t>Hilfe von </a:t>
            </a:r>
            <a:r>
              <a:rPr lang="de" sz="2400" dirty="0" smtClean="0"/>
              <a:t>„3DS Max“ wurde </a:t>
            </a:r>
            <a:r>
              <a:rPr lang="de" sz="2400" dirty="0"/>
              <a:t>das Modell animiert</a:t>
            </a:r>
          </a:p>
          <a:p>
            <a:pPr rtl="0">
              <a:spcBef>
                <a:spcPts val="0"/>
              </a:spcBef>
              <a:buNone/>
            </a:pPr>
            <a:endParaRPr lang="de-DE" sz="2400" dirty="0" smtClean="0"/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Bewegungsabläufe</a:t>
            </a:r>
            <a:r>
              <a:rPr lang="de" sz="2400" dirty="0" smtClean="0"/>
              <a:t>:</a:t>
            </a:r>
            <a:endParaRPr lang="de" sz="2400" dirty="0"/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Springen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Schießen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Animieren</a:t>
            </a:r>
            <a:endParaRPr lang="de" sz="3600" dirty="0"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4706" t="1011" r="36952" b="7838"/>
          <a:stretch/>
        </p:blipFill>
        <p:spPr>
          <a:xfrm>
            <a:off x="5316550" y="1335400"/>
            <a:ext cx="3138251" cy="43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2970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5342125" y="1223675"/>
            <a:ext cx="3638400" cy="48012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 smtClean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as </a:t>
            </a:r>
            <a:r>
              <a:rPr lang="de" sz="2000" dirty="0"/>
              <a:t>Bild wird für jedes Auge einzeln gerendert und verzerrt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Spieler-HUD an die Auflösung und das Blickfeld der Oculus Rift angepasst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Problem mit OpenGL: überwiegend weiße Texturen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Lösung des Problems durch Wechsel zu Direct 3D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99" y="1925050"/>
            <a:ext cx="5287324" cy="33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43</a:t>
            </a:fld>
            <a:endParaRPr lang="en-US" sz="1400" dirty="0"/>
          </a:p>
        </p:txBody>
      </p:sp>
      <p:sp>
        <p:nvSpPr>
          <p:cNvPr id="8" name="Shape 208"/>
          <p:cNvSpPr txBox="1"/>
          <p:nvPr/>
        </p:nvSpPr>
        <p:spPr>
          <a:xfrm>
            <a:off x="323528" y="1089814"/>
            <a:ext cx="4176464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dirty="0"/>
              <a:t>Oculus Rift als Ausgabegerät</a:t>
            </a:r>
            <a:r>
              <a:rPr lang="de" sz="2400" dirty="0" smtClean="0"/>
              <a:t>:</a:t>
            </a:r>
            <a:endParaRPr lang="de" sz="2400" dirty="0"/>
          </a:p>
        </p:txBody>
      </p:sp>
    </p:spTree>
    <p:extLst>
      <p:ext uri="{BB962C8B-B14F-4D97-AF65-F5344CB8AC3E}">
        <p14:creationId xmlns:p14="http://schemas.microsoft.com/office/powerpoint/2010/main" val="15203961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4139952" y="1223675"/>
            <a:ext cx="4840573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Kopfbewegungen des Spielers werden in Spielwelt übertragen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er </a:t>
            </a:r>
            <a:r>
              <a:rPr lang="de" sz="2400" dirty="0"/>
              <a:t>Spieler schaut sich mittels Drehung und Neigung des Kopfes um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adurch </a:t>
            </a:r>
            <a:r>
              <a:rPr lang="de" sz="2400" dirty="0"/>
              <a:t>genaues Zielen möglich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Problem: Latenz der Eingabe führt zu motion-sickness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l="16455" r="13009"/>
          <a:stretch/>
        </p:blipFill>
        <p:spPr>
          <a:xfrm>
            <a:off x="778171" y="2132856"/>
            <a:ext cx="3059316" cy="36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44</a:t>
            </a:fld>
            <a:endParaRPr lang="en-US" sz="1400" dirty="0"/>
          </a:p>
        </p:txBody>
      </p:sp>
      <p:sp>
        <p:nvSpPr>
          <p:cNvPr id="7" name="Shape 215"/>
          <p:cNvSpPr txBox="1"/>
          <p:nvPr/>
        </p:nvSpPr>
        <p:spPr>
          <a:xfrm>
            <a:off x="495528" y="1223675"/>
            <a:ext cx="4840573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Oculus Rift als Eingabegerät</a:t>
            </a:r>
            <a:r>
              <a:rPr lang="de" sz="2800" dirty="0" smtClean="0"/>
              <a:t>:</a:t>
            </a:r>
            <a:endParaRPr lang="de" sz="2800" dirty="0"/>
          </a:p>
        </p:txBody>
      </p:sp>
    </p:spTree>
    <p:extLst>
      <p:ext uri="{BB962C8B-B14F-4D97-AF65-F5344CB8AC3E}">
        <p14:creationId xmlns:p14="http://schemas.microsoft.com/office/powerpoint/2010/main" val="2350819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97470" y="1152049"/>
            <a:ext cx="5542682" cy="46166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ie WiiMote </a:t>
            </a:r>
            <a:r>
              <a:rPr lang="de" sz="2400" dirty="0"/>
              <a:t>als primäres </a:t>
            </a:r>
            <a:r>
              <a:rPr lang="de" sz="2400" u="sng" dirty="0"/>
              <a:t>Eingabegerät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Eigene </a:t>
            </a:r>
            <a:r>
              <a:rPr lang="de" sz="2400" dirty="0"/>
              <a:t>Klasse </a:t>
            </a:r>
            <a:r>
              <a:rPr lang="de" sz="2400" dirty="0" smtClean="0"/>
              <a:t>„WiiManager“ </a:t>
            </a:r>
            <a:r>
              <a:rPr lang="de" sz="2400" dirty="0"/>
              <a:t>ist zuständig für: 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Verbindung mit der Wiimote und Nunchuck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Gestensteuerung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Anfangslösung: Mappen der Buttons </a:t>
            </a:r>
            <a:r>
              <a:rPr lang="de" sz="2400" dirty="0"/>
              <a:t>direkt auf </a:t>
            </a:r>
            <a:r>
              <a:rPr lang="de" sz="2400" dirty="0" smtClean="0"/>
              <a:t>Aktionen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Realisierung: Es wurde eine Schnittstelle </a:t>
            </a:r>
            <a:r>
              <a:rPr lang="de" sz="2400" dirty="0"/>
              <a:t>der Engine benutzt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</a:t>
            </a:r>
            <a:endParaRPr lang="de" sz="3000" dirty="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2120" y="2996952"/>
            <a:ext cx="3177149" cy="21654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82388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125" y="65624"/>
            <a:ext cx="9750125" cy="66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4962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63766" y="1260250"/>
            <a:ext cx="8399700" cy="2339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Grober Ablauf zur Gestenerkennung: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D</a:t>
            </a:r>
            <a:r>
              <a:rPr lang="de" sz="2000" dirty="0" smtClean="0"/>
              <a:t>ie </a:t>
            </a:r>
            <a:r>
              <a:rPr lang="de" sz="2000" dirty="0"/>
              <a:t>Koordinaten des Accelerometers werden aufgezeichnet</a:t>
            </a:r>
          </a:p>
          <a:p>
            <a:pPr marL="8001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Algorithmen berechnen anhand der Daten, ob die jeweilige Geste durchgeführt wurde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235" name="Shape 23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Gestenerkennung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33" y="3284984"/>
            <a:ext cx="5712016" cy="292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725" y="4713800"/>
            <a:ext cx="2531299" cy="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50981" y="2985830"/>
            <a:ext cx="2790300" cy="2031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de" sz="2000" dirty="0" smtClean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</a:t>
            </a:r>
            <a:r>
              <a:rPr lang="de" sz="2000" dirty="0" smtClean="0"/>
              <a:t>u </a:t>
            </a:r>
            <a:r>
              <a:rPr lang="de" sz="2000" dirty="0"/>
              <a:t>(fast) jeder Geste wird eine vordefinierte Aktion durchgeführt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85966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609100" y="1043560"/>
            <a:ext cx="8399700" cy="3570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V</a:t>
            </a:r>
            <a:r>
              <a:rPr lang="de" sz="2000" dirty="0" smtClean="0"/>
              <a:t>orhandene </a:t>
            </a:r>
            <a:r>
              <a:rPr lang="de" sz="2000" dirty="0"/>
              <a:t>Gesten und Aktionen: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Pitch			</a:t>
            </a:r>
            <a:r>
              <a:rPr lang="de" sz="2000" dirty="0" smtClean="0"/>
              <a:t>Inventar </a:t>
            </a:r>
            <a:r>
              <a:rPr lang="de" sz="2000" dirty="0"/>
              <a:t>öffnen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Roll 			</a:t>
            </a:r>
            <a:r>
              <a:rPr lang="de" sz="2000" dirty="0" smtClean="0"/>
              <a:t>Waffeninfo </a:t>
            </a:r>
            <a:r>
              <a:rPr lang="de" sz="2000" dirty="0"/>
              <a:t>anzeigen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MoveLeftToRight 		Inventar nach rechts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MoveRightToLeft 		Inventar nach links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ShakeLeftRight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ShakeTopBottom 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48" y="3665851"/>
            <a:ext cx="2548600" cy="26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r="44824"/>
          <a:stretch/>
        </p:blipFill>
        <p:spPr>
          <a:xfrm>
            <a:off x="957775" y="3665851"/>
            <a:ext cx="2438116" cy="2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3802475" y="1786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802475" y="2090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3802475" y="2393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802475" y="2697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802475" y="3028649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802475" y="3360087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424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82250" y="966550"/>
            <a:ext cx="87795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Items im Spiel: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1800" dirty="0"/>
              <a:t>Waffen und Munition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7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812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200900" y="3647300"/>
            <a:ext cx="8519999" cy="1846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1800" dirty="0"/>
              <a:t>Werkzeug und Utensilien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Werkzeug und Ersatzteile werden benötigt um kaputte Türen, Schalter und etc. zu reparieren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Utensilien wie z.B. die Taschenlampe und der USB-Stick erleichtern das Weiterkommen im Spiel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Medipacks heilen </a:t>
            </a:r>
            <a:r>
              <a:rPr lang="de" sz="1800" dirty="0" smtClean="0"/>
              <a:t>die </a:t>
            </a:r>
            <a:r>
              <a:rPr lang="de" sz="1800" dirty="0"/>
              <a:t>Astronauten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5901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350" y="1764304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998" y="1765302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133" y="5351813"/>
            <a:ext cx="1335492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7425" y="1775354"/>
            <a:ext cx="1687900" cy="166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300" y="1775354"/>
            <a:ext cx="2118422" cy="1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4273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Vorgeschichte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Ressourcenknappheit auf der Erde</a:t>
            </a:r>
          </a:p>
          <a:p>
            <a:r>
              <a:rPr lang="de-DE" dirty="0" smtClean="0"/>
              <a:t>Raumstation im All</a:t>
            </a:r>
          </a:p>
          <a:p>
            <a:r>
              <a:rPr lang="de-DE" dirty="0" smtClean="0"/>
              <a:t>Erforschung anderer Planeten</a:t>
            </a:r>
          </a:p>
          <a:p>
            <a:r>
              <a:rPr lang="de-DE" dirty="0" smtClean="0"/>
              <a:t>Angriff der Raumstation durch Aliens</a:t>
            </a:r>
          </a:p>
          <a:p>
            <a:r>
              <a:rPr lang="de-DE" dirty="0" smtClean="0"/>
              <a:t>Fast die gesamte Besatzung kommt um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49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200900" y="895025"/>
            <a:ext cx="8779500" cy="21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Das Inventardesign: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K</a:t>
            </a:r>
            <a:r>
              <a:rPr lang="de" sz="1800" dirty="0" smtClean="0"/>
              <a:t>ompaktes </a:t>
            </a:r>
            <a:r>
              <a:rPr lang="de" sz="1800" dirty="0"/>
              <a:t>und übersichtliches Inventar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O</a:t>
            </a:r>
            <a:r>
              <a:rPr lang="de" sz="1800" dirty="0" smtClean="0"/>
              <a:t>ptimal </a:t>
            </a:r>
            <a:r>
              <a:rPr lang="de" sz="1800" dirty="0"/>
              <a:t>für das kleine Display der Oculus Rift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S</a:t>
            </a:r>
            <a:r>
              <a:rPr lang="de" sz="1800" dirty="0" smtClean="0"/>
              <a:t>impel </a:t>
            </a:r>
            <a:r>
              <a:rPr lang="de" sz="1800" dirty="0"/>
              <a:t>zu bedienen (nur 3 Buttons bzw. Gesten), somit optimal für die WiiMote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Öffnen/Schließen, nach links oder rechts navigieren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533" y="2944903"/>
            <a:ext cx="6112197" cy="34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90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00900" y="1268760"/>
            <a:ext cx="8779500" cy="4744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14300">
              <a:spcAft>
                <a:spcPts val="1000"/>
              </a:spcAft>
              <a:buSzPct val="100000"/>
            </a:pPr>
            <a:r>
              <a:rPr lang="de" sz="2800" dirty="0" smtClean="0"/>
              <a:t>Inventareigenschaften</a:t>
            </a:r>
            <a:r>
              <a:rPr lang="de" sz="2800" dirty="0"/>
              <a:t>:</a:t>
            </a:r>
          </a:p>
          <a:p>
            <a:pPr marL="457200" indent="-342900"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Im </a:t>
            </a:r>
            <a:r>
              <a:rPr lang="de" sz="2400" dirty="0"/>
              <a:t>Inventar werden nur Items </a:t>
            </a:r>
            <a:r>
              <a:rPr lang="de" sz="2400" dirty="0" smtClean="0"/>
              <a:t>abgelegt (keine </a:t>
            </a:r>
            <a:r>
              <a:rPr lang="de" sz="2400" dirty="0"/>
              <a:t>Waffen, Munition oder Medipacks)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</a:t>
            </a:r>
            <a:r>
              <a:rPr lang="de" sz="2400" dirty="0" smtClean="0"/>
              <a:t>ei </a:t>
            </a:r>
            <a:r>
              <a:rPr lang="de" sz="2400" dirty="0"/>
              <a:t>Interaktion mit Repairables werden Items </a:t>
            </a:r>
            <a:r>
              <a:rPr lang="de" sz="2400" dirty="0" smtClean="0"/>
              <a:t>entfernt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as </a:t>
            </a:r>
            <a:r>
              <a:rPr lang="de" sz="2400" dirty="0"/>
              <a:t>ausgewählte Item ist in der Mitte zu sehen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Anzeige für Name und Anzahl bzw. Energiezustand der </a:t>
            </a:r>
            <a:r>
              <a:rPr lang="de" sz="2400" dirty="0" smtClean="0"/>
              <a:t>Taschenlampe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W</a:t>
            </a:r>
            <a:r>
              <a:rPr lang="de" sz="2400" dirty="0" smtClean="0"/>
              <a:t>enn </a:t>
            </a:r>
            <a:r>
              <a:rPr lang="de" sz="2400" dirty="0"/>
              <a:t>Astronaut stirbt, lässt er alle Items fallen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rgbClr val="FFFFFF"/>
                </a:solidFill>
              </a:rPr>
              <a:t>		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17600" y="166340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7683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sz="3600" dirty="0"/>
          </a:p>
        </p:txBody>
      </p:sp>
      <p:sp>
        <p:nvSpPr>
          <p:cNvPr id="286" name="Shape 286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547900" y="1424575"/>
            <a:ext cx="7971899" cy="4006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de" sz="2000" dirty="0"/>
              <a:t>Headtracking in Kombination mit der Oculus Rift: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Oculus Rift wird mit 3 Infrarot-LEDs präpariert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Kameras tracken diese und geben Koordinaten aus, mit denen Richtung und Bewegung berechnet werden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Spielerbewegungen in der realen Welt werden in Bewegungen in der Spielwelt umgesetzt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Problem: Drehungen in der Spielwelt kennt das Trackingsystem </a:t>
            </a:r>
            <a:r>
              <a:rPr lang="de" sz="2000" dirty="0" smtClean="0"/>
              <a:t>nicht, dadurch </a:t>
            </a:r>
            <a:r>
              <a:rPr lang="de" sz="2000" dirty="0"/>
              <a:t>kann es passieren das man in der realen Welt geradeaus läuft und in der Spielwelt rückwärts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41822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304300" y="182781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Labor</a:t>
            </a:r>
            <a:endParaRPr lang="de" sz="3000" dirty="0"/>
          </a:p>
        </p:txBody>
      </p:sp>
      <p:sp>
        <p:nvSpPr>
          <p:cNvPr id="293" name="Shape 293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547900" y="1424575"/>
            <a:ext cx="7971899" cy="37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43250" y="895025"/>
            <a:ext cx="79811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 dirty="0"/>
              <a:t>Wegen des Unwetters in Münster und </a:t>
            </a:r>
            <a:r>
              <a:rPr lang="de" sz="1800" dirty="0" smtClean="0"/>
              <a:t>d</a:t>
            </a:r>
            <a:r>
              <a:rPr lang="de" dirty="0" smtClean="0"/>
              <a:t>er</a:t>
            </a:r>
            <a:r>
              <a:rPr lang="de" sz="1800" dirty="0" smtClean="0"/>
              <a:t> </a:t>
            </a:r>
            <a:r>
              <a:rPr lang="de" sz="1800" dirty="0"/>
              <a:t>Überflutung des Kellers fällt das Headtracking (und die Cave) leider ins Wasser.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600" y="1831737"/>
            <a:ext cx="4775850" cy="26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24879" r="2305"/>
          <a:stretch/>
        </p:blipFill>
        <p:spPr>
          <a:xfrm>
            <a:off x="545575" y="4693757"/>
            <a:ext cx="3796650" cy="1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t="27494"/>
          <a:stretch/>
        </p:blipFill>
        <p:spPr>
          <a:xfrm>
            <a:off x="4635925" y="4693757"/>
            <a:ext cx="3886200" cy="16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0336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Alien 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628" y="1268760"/>
            <a:ext cx="6750755" cy="47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Alien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5201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539552" y="1268760"/>
            <a:ext cx="8280921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3D Modell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Task-System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Touch-Table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Ansicht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Computer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Ansichtselemente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Steuerelemente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Große Mini-Map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Gesten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Headtracking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 smtClean="0"/>
              <a:t>Schwierigkeiten</a:t>
            </a:r>
            <a:endParaRPr lang="de" sz="3000"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528255" y="41511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52556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10000" y="1304425"/>
            <a:ext cx="8476799" cy="3323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 smtClean="0"/>
              <a:t>Skelett</a:t>
            </a:r>
            <a:endParaRPr lang="de" sz="2800" dirty="0"/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Animation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 t="4007" b="5322"/>
          <a:stretch/>
        </p:blipFill>
        <p:spPr>
          <a:xfrm>
            <a:off x="4539324" y="1412776"/>
            <a:ext cx="3080676" cy="4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33696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25216" y="1009972"/>
            <a:ext cx="8476799" cy="6309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Tasks: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Bewegung: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 zu einem definierten Punkt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Selbstmord: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Explosion, Leiche des Kampfaliens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Angriff: 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automatischer Angriff in bestimmtem Radius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gesteuerter Angriff über Button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Stop: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inaktiv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Task-System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66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10025" y="1015000"/>
            <a:ext cx="8325599" cy="5786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>
              <a:buSzPct val="100000"/>
              <a:buFont typeface="Arial"/>
              <a:buChar char="●"/>
            </a:pPr>
            <a:r>
              <a:rPr lang="de" sz="2400" dirty="0"/>
              <a:t>Patroullieren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Räume enthalten vordefinierte Kurven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Kampfalien wählt eine Kurve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 kostet Punkte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Sammeln von Punkten durch: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Gewinnen von </a:t>
            </a:r>
            <a:r>
              <a:rPr lang="de" sz="2000" dirty="0" smtClean="0"/>
              <a:t>Duellrätseln</a:t>
            </a:r>
            <a:endParaRPr lang="de" sz="2000" dirty="0"/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Zufügen von Schaden an Astronauten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Töten von Astronauten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U</a:t>
            </a:r>
            <a:r>
              <a:rPr lang="de" sz="2400" dirty="0" smtClean="0"/>
              <a:t>nterschiedliche </a:t>
            </a:r>
            <a:r>
              <a:rPr lang="de" sz="2400" dirty="0"/>
              <a:t>Sounds zu allen Tasks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Stirbt ein Kampfalien, wird entweder ein zufälliges Item für die Astronauten oder gar nichts </a:t>
            </a:r>
            <a:r>
              <a:rPr lang="de" sz="2400" dirty="0" smtClean="0"/>
              <a:t>gedroppt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5275" y="1015000"/>
            <a:ext cx="2010300" cy="2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59</a:t>
            </a:fld>
            <a:endParaRPr lang="en-US" sz="1400" dirty="0"/>
          </a:p>
        </p:txBody>
      </p:sp>
      <p:sp>
        <p:nvSpPr>
          <p:cNvPr id="8" name="Shape 323"/>
          <p:cNvSpPr txBox="1">
            <a:spLocks/>
          </p:cNvSpPr>
          <p:nvPr/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Task-System</a:t>
            </a:r>
            <a:endParaRPr lang="de" sz="4800" dirty="0"/>
          </a:p>
        </p:txBody>
      </p:sp>
    </p:spTree>
    <p:extLst>
      <p:ext uri="{BB962C8B-B14F-4D97-AF65-F5344CB8AC3E}">
        <p14:creationId xmlns:p14="http://schemas.microsoft.com/office/powerpoint/2010/main" val="12277462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Spielbeginn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7"/>
            <a:ext cx="8496944" cy="1656184"/>
          </a:xfrm>
        </p:spPr>
        <p:txBody>
          <a:bodyPr>
            <a:normAutofit/>
          </a:bodyPr>
          <a:lstStyle/>
          <a:p>
            <a:r>
              <a:rPr lang="de-DE" dirty="0" smtClean="0"/>
              <a:t>Es spielen ein Alien gegen 1-2 Astronauten</a:t>
            </a:r>
          </a:p>
          <a:p>
            <a:r>
              <a:rPr lang="de-DE" dirty="0" smtClean="0"/>
              <a:t>Die Spieler, die die Astronauten spielen, wachen aus dem kryogenischen Schlaf auf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28" y="3429000"/>
            <a:ext cx="3946778" cy="2304256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</a:t>
            </a:fld>
            <a:endParaRPr lang="en-US" sz="1400" dirty="0"/>
          </a:p>
        </p:txBody>
      </p:sp>
      <p:pic>
        <p:nvPicPr>
          <p:cNvPr id="2050" name="Picture 2" descr="C:\ProSem\gamelab\Proseminar\Abschlusspräsentation\Bilder\startAstonau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3435566"/>
            <a:ext cx="3312368" cy="23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49626" y="1318106"/>
            <a:ext cx="8686824" cy="13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Navigation mittels Gesten</a:t>
            </a:r>
            <a:r>
              <a:rPr lang="de" sz="2800" dirty="0" smtClean="0"/>
              <a:t>: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endParaRPr lang="de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de" sz="2400" dirty="0" smtClean="0"/>
              <a:t>	click		   move		     select	            rotate</a:t>
            </a:r>
            <a:endParaRPr lang="de" sz="2400" dirty="0"/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60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6" y="2834687"/>
            <a:ext cx="2248412" cy="2388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99" y="2834686"/>
            <a:ext cx="1736832" cy="2388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34" y="2852936"/>
            <a:ext cx="2396082" cy="2369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45" y="2852936"/>
            <a:ext cx="2095486" cy="23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1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197850" y="1581250"/>
            <a:ext cx="8748300" cy="430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600" dirty="0"/>
              <a:t>Erkennung der Touch-Eingaben</a:t>
            </a:r>
            <a:r>
              <a:rPr lang="de" sz="3600" dirty="0" smtClean="0"/>
              <a:t>: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/>
              <a:t>Rahmen um den Bildschirm erkennt Eingaben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Versenden der Daten per TUIO Protokoll</a:t>
            </a:r>
          </a:p>
          <a:p>
            <a:pPr marL="13716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Bei Spielstart: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Empfangen von Daten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Analysieren von </a:t>
            </a:r>
            <a:r>
              <a:rPr lang="de" sz="2400" dirty="0"/>
              <a:t>Daten und </a:t>
            </a:r>
            <a:r>
              <a:rPr lang="de" sz="2400" dirty="0" smtClean="0"/>
              <a:t>Ausführung von Code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Erkennen von </a:t>
            </a:r>
            <a:r>
              <a:rPr lang="de" sz="2400" dirty="0"/>
              <a:t>Navigation oder Gesten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3760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210025" y="1438111"/>
            <a:ext cx="8748300" cy="4918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Rotation</a:t>
            </a:r>
            <a:endParaRPr lang="de" sz="2400" dirty="0"/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Licht an-/ausschalten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Signalliste verwalten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Alienverwaltung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Gewinner/Verlierer</a:t>
            </a:r>
            <a:endParaRPr lang="de" sz="2400" dirty="0"/>
          </a:p>
          <a:p>
            <a:pPr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Statistik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Computer</a:t>
            </a:r>
            <a:endParaRPr lang="de" dirty="0"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196752"/>
            <a:ext cx="2327050" cy="15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9775" y="2998251"/>
            <a:ext cx="4106849" cy="31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8346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227149" y="1331928"/>
            <a:ext cx="6379800" cy="50598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Menü (anklickbar)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Aktive Kampfaliens in der Map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Verfügbare Anzahl Kampfaliens,</a:t>
            </a:r>
          </a:p>
          <a:p>
            <a:pPr marL="457200" lvl="0" indent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de" sz="2200" dirty="0"/>
              <a:t>Rotationen und </a:t>
            </a:r>
            <a:r>
              <a:rPr lang="de" sz="2200" dirty="0" smtClean="0"/>
              <a:t>Lichtumschaltungen</a:t>
            </a:r>
            <a:endParaRPr lang="de" sz="22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Punkte für das Patrouillieren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Raumwechsel (</a:t>
            </a:r>
            <a:r>
              <a:rPr lang="de" sz="2200" dirty="0" smtClean="0"/>
              <a:t>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endParaRPr lang="de" sz="2200" dirty="0"/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Ansicht der Mini-Map (anklickbar)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Grüne </a:t>
            </a:r>
            <a:r>
              <a:rPr lang="de" sz="1800" dirty="0"/>
              <a:t>Punkte: Alien-Spawner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Gelbe Punkte: Kampfalien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Rote Punkte: </a:t>
            </a:r>
            <a:r>
              <a:rPr lang="de" sz="1800" dirty="0" smtClean="0"/>
              <a:t>Alienangriffe/Terminalzugriffe</a:t>
            </a:r>
            <a:endParaRPr lang="de" sz="1800" dirty="0"/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Ansichtselemente</a:t>
            </a:r>
            <a:endParaRPr lang="de" dirty="0"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331928"/>
            <a:ext cx="2693686" cy="244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4168" y="3953832"/>
            <a:ext cx="2549682" cy="2446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6094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210025" y="1417675"/>
            <a:ext cx="6492899" cy="1056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31800" lvl="0" indent="-34290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Kampfalien ausgewählt: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(Alien)</a:t>
            </a: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1417" t="18935" r="22357" b="54197"/>
          <a:stretch/>
        </p:blipFill>
        <p:spPr>
          <a:xfrm>
            <a:off x="5940152" y="1556792"/>
            <a:ext cx="2104442" cy="18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t="24419"/>
          <a:stretch/>
        </p:blipFill>
        <p:spPr>
          <a:xfrm>
            <a:off x="6060720" y="3676416"/>
            <a:ext cx="1983874" cy="26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2267744" y="3765222"/>
            <a:ext cx="3335699" cy="2591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Patrouillieren</a:t>
            </a:r>
            <a:endParaRPr lang="de" sz="2400" dirty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Bewegen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Selbstmord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Angriff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Stop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-324543" y="1782171"/>
            <a:ext cx="6768752" cy="2220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de" sz="1800" dirty="0" smtClean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Anzahl </a:t>
            </a:r>
            <a:r>
              <a:rPr lang="de" sz="2400" dirty="0"/>
              <a:t>der ausgewählten Kampfaliens             (Maximal 10 Kampfaliens angezeigt)</a:t>
            </a:r>
          </a:p>
          <a:p>
            <a:pPr marL="914400" lvl="0" indent="0" rtl="0">
              <a:lnSpc>
                <a:spcPct val="115000"/>
              </a:lnSpc>
              <a:spcBef>
                <a:spcPts val="60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6329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97850" y="1719900"/>
            <a:ext cx="8748300" cy="4247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Alien-Spawner </a:t>
            </a:r>
            <a:r>
              <a:rPr lang="de" sz="3200" dirty="0"/>
              <a:t>ausgewählt</a:t>
            </a:r>
            <a:r>
              <a:rPr lang="de" sz="3200" dirty="0" smtClean="0"/>
              <a:t>:</a:t>
            </a:r>
            <a:endParaRPr lang="de" sz="3200" dirty="0"/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Eingabemöglichkeit (NumPad):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Zahlen (0 – 9)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löschen (C)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bestätigen (E)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Wenn Kampfalien und Alien-Spawner </a:t>
            </a:r>
            <a:r>
              <a:rPr lang="de" sz="2400" dirty="0" smtClean="0"/>
              <a:t>gleichzeitig </a:t>
            </a:r>
            <a:r>
              <a:rPr lang="de" sz="2400" dirty="0"/>
              <a:t>ausgewählt wurden, wird das Kampfalien </a:t>
            </a:r>
            <a:r>
              <a:rPr lang="de" sz="2400" dirty="0" smtClean="0"/>
              <a:t>bevorzugt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/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(Alien-Spawner)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l="17300" t="35482" b="26902"/>
          <a:stretch/>
        </p:blipFill>
        <p:spPr>
          <a:xfrm>
            <a:off x="5907425" y="1808000"/>
            <a:ext cx="2162750" cy="24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4770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210012" y="1095122"/>
            <a:ext cx="8585999" cy="178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Steuerung sowohl über Gesten als auch über Buttons:</a:t>
            </a:r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Schließen</a:t>
            </a:r>
          </a:p>
          <a:p>
            <a:pPr marL="8763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090"/>
              <a:buFont typeface="Arial" panose="020B0604020202020204" pitchFamily="34" charset="0"/>
              <a:buChar char="•"/>
            </a:pPr>
            <a:r>
              <a:rPr lang="de" sz="2200" dirty="0"/>
              <a:t>Raum auswählen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Rotieren </a:t>
            </a:r>
            <a:r>
              <a:rPr lang="de" sz="1800" dirty="0" smtClean="0"/>
              <a:t>(</a:t>
            </a:r>
            <a:r>
              <a:rPr lang="de" dirty="0" smtClean="0"/>
              <a:t>i</a:t>
            </a:r>
            <a:r>
              <a:rPr lang="de" sz="1800" dirty="0" smtClean="0"/>
              <a:t>m oder gegen den Uhrzeigersinn</a:t>
            </a:r>
            <a:r>
              <a:rPr lang="de" sz="1800" dirty="0"/>
              <a:t>)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Licht </a:t>
            </a:r>
            <a:r>
              <a:rPr lang="de" dirty="0" smtClean="0"/>
              <a:t>um</a:t>
            </a:r>
            <a:r>
              <a:rPr lang="de" sz="1800" dirty="0" smtClean="0"/>
              <a:t>schalten</a:t>
            </a:r>
            <a:endParaRPr lang="de" sz="1800" dirty="0"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57200" y="34310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0574" y="2900621"/>
            <a:ext cx="4144874" cy="33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6816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210025" y="1417675"/>
            <a:ext cx="8748300" cy="3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Gesten:</a:t>
            </a:r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Rotation:</a:t>
            </a:r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2743200" lvl="5"/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Licht </a:t>
            </a:r>
            <a:r>
              <a:rPr lang="de" sz="2200" dirty="0" smtClean="0"/>
              <a:t>umschalten</a:t>
            </a:r>
            <a:r>
              <a:rPr lang="de" sz="2200" dirty="0"/>
              <a:t>: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l="58286" t="63419" r="20604" b="16814"/>
          <a:stretch/>
        </p:blipFill>
        <p:spPr>
          <a:xfrm>
            <a:off x="4139952" y="4350326"/>
            <a:ext cx="1567162" cy="16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l="8341" t="29085" r="20605" b="49889"/>
          <a:stretch/>
        </p:blipFill>
        <p:spPr>
          <a:xfrm>
            <a:off x="2616975" y="1958750"/>
            <a:ext cx="4522051" cy="15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4499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197850" y="1847125"/>
            <a:ext cx="8748300" cy="3262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Erkennung der Geste durch $1 Recognizer: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8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Wenn ein Raum ausgewählt wurde: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Zeichne gewünschte Geste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Vergleich der Geste mit schon vorgefertigten Gesten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Die am besten passende Geste wird bestimmt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Aktion wird ausgeführt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128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10025" y="1340768"/>
            <a:ext cx="8748300" cy="4431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Bild passt sich der Kopfposition an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Vorgehen: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Kalibrierung </a:t>
            </a:r>
            <a:r>
              <a:rPr lang="de" sz="1800" dirty="0" smtClean="0"/>
              <a:t>der Kameras an der Workbench</a:t>
            </a:r>
            <a:endParaRPr lang="de" sz="1800" dirty="0"/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Kopfposition transformiert und auf </a:t>
            </a:r>
            <a:r>
              <a:rPr lang="de" sz="1800" dirty="0"/>
              <a:t>die </a:t>
            </a:r>
            <a:r>
              <a:rPr lang="de" sz="1800" dirty="0" smtClean="0"/>
              <a:t>Spielkamera </a:t>
            </a:r>
            <a:r>
              <a:rPr lang="de" sz="1800" dirty="0"/>
              <a:t>übertragen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Probleme: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Offset zu groß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Sichtbarer Bereich der Map wurde nicht vollständig gerendert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Aufgrund des Wasserschadens im VR-Labor wurde die Implementierung weder abgeschlossen noch eingebunden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0264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Spielwelt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Openworld, keine festen Level</a:t>
            </a:r>
          </a:p>
          <a:p>
            <a:r>
              <a:rPr lang="de-DE" dirty="0" smtClean="0"/>
              <a:t>Ringförmige Raumstation im All</a:t>
            </a:r>
          </a:p>
          <a:p>
            <a:r>
              <a:rPr lang="de-DE" dirty="0" smtClean="0"/>
              <a:t>Ringe unabhängig drehbar, nicht unbedingt durchgehend</a:t>
            </a:r>
          </a:p>
          <a:p>
            <a:r>
              <a:rPr lang="de-DE" dirty="0" smtClean="0"/>
              <a:t>Jeweils bestehend aus mehreren Sektoren mit Räumen und Fluren</a:t>
            </a:r>
          </a:p>
          <a:p>
            <a:r>
              <a:rPr lang="de-DE" dirty="0" smtClean="0"/>
              <a:t>Kontrollzentrale unabhängig von den anderen Räumen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/>
        </p:nvSpPr>
        <p:spPr>
          <a:xfrm>
            <a:off x="205686" y="1417675"/>
            <a:ext cx="8748300" cy="455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Kampfalien: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 smtClean="0"/>
              <a:t>Laufanimation </a:t>
            </a:r>
            <a:r>
              <a:rPr lang="de" sz="2000" dirty="0"/>
              <a:t>bei Clients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Methode auf Netzwerk umgeschrieben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/>
              <a:t>Computer:</a:t>
            </a:r>
          </a:p>
          <a:p>
            <a:pPr marL="9144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>
                <a:solidFill>
                  <a:srgbClr val="FF0000"/>
                </a:solidFill>
              </a:rPr>
              <a:t>Computer als Singleton ⇒ </a:t>
            </a:r>
            <a:r>
              <a:rPr lang="de" sz="2000" dirty="0" smtClean="0">
                <a:solidFill>
                  <a:srgbClr val="FF0000"/>
                </a:solidFill>
              </a:rPr>
              <a:t>Keine </a:t>
            </a:r>
            <a:r>
              <a:rPr lang="de" sz="2000" dirty="0">
                <a:solidFill>
                  <a:srgbClr val="FF0000"/>
                </a:solidFill>
              </a:rPr>
              <a:t>unterschiedlichen </a:t>
            </a:r>
            <a:r>
              <a:rPr lang="de" sz="2000" dirty="0" smtClean="0">
                <a:solidFill>
                  <a:srgbClr val="FF0000"/>
                </a:solidFill>
              </a:rPr>
              <a:t>Daten</a:t>
            </a:r>
            <a:endParaRPr lang="de" sz="2000" dirty="0">
              <a:solidFill>
                <a:srgbClr val="FF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Einfache Klasse ⇒ Keine Synchronisation möglich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Beenden des Spieles ⇒ Statistik und Rückkehr zum Startmenü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 smtClean="0"/>
              <a:t>Kleinere Schwierigkeiten:</a:t>
            </a:r>
            <a:endParaRPr lang="de" sz="28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Patrouillieren: Finden der nächsten Kurve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Gesten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Signalliste: Gleichzeitiger Zugriff von mehreren Klassen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04782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94750" y="39657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Fakten</a:t>
            </a:r>
            <a:endParaRPr lang="de" dirty="0"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394750" y="1607925"/>
            <a:ext cx="8229600" cy="350131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Projektgröße</a:t>
            </a:r>
            <a:r>
              <a:rPr lang="de" dirty="0" smtClean="0">
                <a:solidFill>
                  <a:schemeClr val="tx1"/>
                </a:solidFill>
              </a:rPr>
              <a:t>: 1,2 GB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Revisionen im SVN: mehr als 1300</a:t>
            </a: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Bearbeitete Tickets: mehr als 230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24732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1277250" y="402750"/>
            <a:ext cx="6589500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-DE" sz="4000" dirty="0" smtClean="0"/>
              <a:t>Demo</a:t>
            </a:r>
            <a:endParaRPr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72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51" y="2132856"/>
            <a:ext cx="4916897" cy="34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17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Raumstation</a:t>
            </a:r>
            <a:endParaRPr lang="en-GB" sz="4000" dirty="0"/>
          </a:p>
        </p:txBody>
      </p:sp>
      <p:pic>
        <p:nvPicPr>
          <p:cNvPr id="4098" name="Picture 2" descr="C:\ProSem\gamelab\Proseminar\Abschlusspräsentation\Bilder\MAPoPo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2259"/>
            <a:ext cx="5360152" cy="51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8</a:t>
            </a:fld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Der Zentralcomputer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Terminals </a:t>
            </a:r>
            <a:r>
              <a:rPr lang="de-DE" dirty="0"/>
              <a:t>auf der Station verteilt: </a:t>
            </a:r>
          </a:p>
          <a:p>
            <a:pPr lvl="1"/>
            <a:r>
              <a:rPr lang="de-DE" dirty="0"/>
              <a:t>Zeigen den Astronauten an, wie die Ringe </a:t>
            </a:r>
            <a:r>
              <a:rPr lang="de-DE" dirty="0" smtClean="0"/>
              <a:t>stehen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Anwendungsmöglichkeiten</a:t>
            </a:r>
          </a:p>
          <a:p>
            <a:pPr lvl="1"/>
            <a:r>
              <a:rPr lang="de-DE" dirty="0" smtClean="0"/>
              <a:t>Positionskontrolle der Ringe</a:t>
            </a:r>
          </a:p>
          <a:p>
            <a:pPr lvl="1"/>
            <a:r>
              <a:rPr lang="de-DE" dirty="0" smtClean="0"/>
              <a:t>Verwaltung des Lichts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79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1892</Words>
  <Application>Microsoft Office PowerPoint</Application>
  <PresentationFormat>On-screen Show (4:3)</PresentationFormat>
  <Paragraphs>623</Paragraphs>
  <Slides>72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Inhalt</vt:lpstr>
      <vt:lpstr>Spielkonzept</vt:lpstr>
      <vt:lpstr>Inhalt </vt:lpstr>
      <vt:lpstr>Vorgeschichte</vt:lpstr>
      <vt:lpstr>Spielbeginn</vt:lpstr>
      <vt:lpstr>Spielwelt</vt:lpstr>
      <vt:lpstr>Raumstation</vt:lpstr>
      <vt:lpstr>Der Zentralcomputer</vt:lpstr>
      <vt:lpstr>Spieler: Astronaut</vt:lpstr>
      <vt:lpstr>Aufgaben/Rätsel Astronauten</vt:lpstr>
      <vt:lpstr>Aufgaben/Rätsel Astronauten</vt:lpstr>
      <vt:lpstr>Spieler: Alien</vt:lpstr>
      <vt:lpstr>Kampfsituationen</vt:lpstr>
      <vt:lpstr>Ziel des Spiels</vt:lpstr>
      <vt:lpstr>Inhalt</vt:lpstr>
      <vt:lpstr>Map</vt:lpstr>
      <vt:lpstr>Map Inhalt</vt:lpstr>
      <vt:lpstr>Aufbau der Station</vt:lpstr>
      <vt:lpstr>Ringe</vt:lpstr>
      <vt:lpstr>PowerPoint Presentation</vt:lpstr>
      <vt:lpstr>PowerPoint Presentation</vt:lpstr>
      <vt:lpstr>Lichter</vt:lpstr>
      <vt:lpstr>Räume</vt:lpstr>
      <vt:lpstr>Alien visibility / Fog-of-war</vt:lpstr>
      <vt:lpstr>Das Tasksystem</vt:lpstr>
      <vt:lpstr>Task System</vt:lpstr>
      <vt:lpstr>Vorstellung der Tasks</vt:lpstr>
      <vt:lpstr>Vorstellung der Tasks</vt:lpstr>
      <vt:lpstr>Vorstellung der Tasks</vt:lpstr>
      <vt:lpstr>Vorstellung der Tasks</vt:lpstr>
      <vt:lpstr>Minimap (Sector Status)</vt:lpstr>
      <vt:lpstr>Repairables</vt:lpstr>
      <vt:lpstr>Serverrack</vt:lpstr>
      <vt:lpstr>Schwierigkeiten</vt:lpstr>
      <vt:lpstr>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Inhalt</vt:lpstr>
      <vt:lpstr>Alien</vt:lpstr>
      <vt:lpstr>Inhalt</vt:lpstr>
      <vt:lpstr>3D Modell</vt:lpstr>
      <vt:lpstr>Task-System</vt:lpstr>
      <vt:lpstr>PowerPoint Presentation</vt:lpstr>
      <vt:lpstr>Touch-Table</vt:lpstr>
      <vt:lpstr>Touch-Table</vt:lpstr>
      <vt:lpstr>Computer</vt:lpstr>
      <vt:lpstr>Ansichtselemente</vt:lpstr>
      <vt:lpstr>Steuerelemente (Alien)</vt:lpstr>
      <vt:lpstr>Steuerelemente (Alien-Spawner)</vt:lpstr>
      <vt:lpstr>BigMinimap</vt:lpstr>
      <vt:lpstr>BigMinimap</vt:lpstr>
      <vt:lpstr>BigMinimap</vt:lpstr>
      <vt:lpstr>Headtracking</vt:lpstr>
      <vt:lpstr>Schwierigkeiten</vt:lpstr>
      <vt:lpstr>Fakten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Spielkonzept</dc:title>
  <dc:creator>Nine</dc:creator>
  <cp:lastModifiedBy>Nine</cp:lastModifiedBy>
  <cp:revision>137</cp:revision>
  <dcterms:created xsi:type="dcterms:W3CDTF">2014-04-10T12:26:59Z</dcterms:created>
  <dcterms:modified xsi:type="dcterms:W3CDTF">2014-08-22T05:13:24Z</dcterms:modified>
</cp:coreProperties>
</file>